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57610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1159" autoAdjust="0"/>
  </p:normalViewPr>
  <p:slideViewPr>
    <p:cSldViewPr>
      <p:cViewPr varScale="1">
        <p:scale>
          <a:sx n="87" d="100"/>
          <a:sy n="87" d="100"/>
        </p:scale>
        <p:origin x="-274" y="-86"/>
      </p:cViewPr>
      <p:guideLst>
        <p:guide orient="horz" pos="1815"/>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D9865-C8C7-49A4-AA17-8205489A41DA}" type="datetimeFigureOut">
              <a:rPr lang="ru-RU" smtClean="0"/>
              <a:pPr/>
              <a:t>09.08.2017</a:t>
            </a:fld>
            <a:endParaRPr lang="ru-RU"/>
          </a:p>
        </p:txBody>
      </p:sp>
      <p:sp>
        <p:nvSpPr>
          <p:cNvPr id="4" name="Образ слайда 3"/>
          <p:cNvSpPr>
            <a:spLocks noGrp="1" noRot="1" noChangeAspect="1"/>
          </p:cNvSpPr>
          <p:nvPr>
            <p:ph type="sldImg" idx="2"/>
          </p:nvPr>
        </p:nvSpPr>
        <p:spPr>
          <a:xfrm>
            <a:off x="708025" y="685800"/>
            <a:ext cx="54419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D87C2-50F0-4325-B2BF-5F434BA69E8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94D87C2-50F0-4325-B2BF-5F434BA69E84}"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89657"/>
            <a:ext cx="7772400" cy="12348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64588"/>
            <a:ext cx="6400800" cy="14722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30709"/>
            <a:ext cx="2057400" cy="491555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0709"/>
            <a:ext cx="6019800" cy="491555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702001"/>
            <a:ext cx="7772400" cy="114420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41775"/>
            <a:ext cx="7772400" cy="12602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89566"/>
            <a:ext cx="4040188"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26996"/>
            <a:ext cx="4040188"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89566"/>
            <a:ext cx="4041775"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26996"/>
            <a:ext cx="4041775"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9375"/>
            <a:ext cx="3008313" cy="9761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9376"/>
            <a:ext cx="5111750" cy="49168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205552"/>
            <a:ext cx="3008313"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32727"/>
            <a:ext cx="5486400" cy="476086"/>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4760"/>
            <a:ext cx="5486400" cy="3456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508813"/>
            <a:ext cx="5486400" cy="676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0709"/>
            <a:ext cx="8229600" cy="9601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44243"/>
            <a:ext cx="8229600" cy="380201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339629"/>
            <a:ext cx="2133600" cy="306722"/>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09.08.2017</a:t>
            </a:fld>
            <a:endParaRPr lang="ru-RU"/>
          </a:p>
        </p:txBody>
      </p:sp>
      <p:sp>
        <p:nvSpPr>
          <p:cNvPr id="5" name="Нижний колонтитул 4"/>
          <p:cNvSpPr>
            <a:spLocks noGrp="1"/>
          </p:cNvSpPr>
          <p:nvPr>
            <p:ph type="ftr" sz="quarter" idx="3"/>
          </p:nvPr>
        </p:nvSpPr>
        <p:spPr>
          <a:xfrm>
            <a:off x="3124200" y="5339629"/>
            <a:ext cx="2895600" cy="30672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339629"/>
            <a:ext cx="2133600" cy="306722"/>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5761039"/>
          </a:xfrm>
        </p:spPr>
        <p:txBody>
          <a:bodyPr>
            <a:normAutofit/>
          </a:bodyPr>
          <a:lstStyle/>
          <a:p>
            <a:pPr algn="ctr">
              <a:buNone/>
            </a:pPr>
            <a:endParaRPr lang="tt-RU" sz="2800" i="1" smtClean="0">
              <a:latin typeface="Minion Pro" pitchFamily="18" charset="0"/>
              <a:cs typeface="Aharoni" pitchFamily="2" charset="-79"/>
            </a:endParaRPr>
          </a:p>
          <a:p>
            <a:pPr algn="ctr">
              <a:buNone/>
            </a:pPr>
            <a:r>
              <a:rPr lang="tt-RU" sz="2800" kern="0" smtClean="0">
                <a:latin typeface="Minion Pro" pitchFamily="18" charset="0"/>
                <a:cs typeface="Aharoni" pitchFamily="2" charset="-79"/>
              </a:rPr>
              <a:t>Муса Җәлил</a:t>
            </a:r>
          </a:p>
          <a:p>
            <a:pPr algn="ctr">
              <a:buNone/>
            </a:pPr>
            <a:r>
              <a:rPr lang="tt-RU" sz="2800" smtClean="0">
                <a:cs typeface="Aharoni" pitchFamily="2" charset="-79"/>
              </a:rPr>
              <a:t>(</a:t>
            </a:r>
            <a:r>
              <a:rPr lang="tt-RU" sz="2800" kern="0" smtClean="0">
                <a:cs typeface="Aharoni" pitchFamily="2" charset="-79"/>
              </a:rPr>
              <a:t>1906 – 1944)</a:t>
            </a:r>
          </a:p>
          <a:p>
            <a:pPr algn="ctr">
              <a:buNone/>
            </a:pPr>
            <a:r>
              <a:rPr lang="ru-RU" sz="2800" i="1" kern="0" smtClean="0">
                <a:effectLst>
                  <a:outerShdw blurRad="38100" dist="38100" dir="2700000" algn="tl">
                    <a:srgbClr val="000000">
                      <a:alpha val="43137"/>
                    </a:srgbClr>
                  </a:outerShdw>
                </a:effectLst>
                <a:latin typeface="Minion Pro" pitchFamily="18" charset="0"/>
              </a:rPr>
              <a:t>«</a:t>
            </a:r>
            <a:r>
              <a:rPr lang="ru-RU" sz="2800" i="1" kern="0" smtClean="0">
                <a:latin typeface="Minion Pro" pitchFamily="18" charset="0"/>
              </a:rPr>
              <a:t> Бой отваги требует, джигит,</a:t>
            </a:r>
            <a:br>
              <a:rPr lang="ru-RU" sz="2800" i="1" kern="0" smtClean="0">
                <a:latin typeface="Minion Pro" pitchFamily="18" charset="0"/>
              </a:rPr>
            </a:br>
            <a:r>
              <a:rPr lang="ru-RU" sz="2800" i="1" kern="0" smtClean="0">
                <a:latin typeface="Minion Pro" pitchFamily="18" charset="0"/>
              </a:rPr>
              <a:t>В бой с надеждою идет, кто храбр.</a:t>
            </a:r>
            <a:br>
              <a:rPr lang="ru-RU" sz="2800" i="1" kern="0" smtClean="0">
                <a:latin typeface="Minion Pro" pitchFamily="18" charset="0"/>
              </a:rPr>
            </a:br>
            <a:r>
              <a:rPr lang="ru-RU" sz="2800" i="1" kern="0" smtClean="0">
                <a:latin typeface="Minion Pro" pitchFamily="18" charset="0"/>
              </a:rPr>
              <a:t>С мужеством свобода, что гранит,</a:t>
            </a:r>
            <a:br>
              <a:rPr lang="ru-RU" sz="2800" i="1" kern="0" smtClean="0">
                <a:latin typeface="Minion Pro" pitchFamily="18" charset="0"/>
              </a:rPr>
            </a:br>
            <a:r>
              <a:rPr lang="ru-RU" sz="2800" i="1" kern="0" smtClean="0">
                <a:latin typeface="Minion Pro" pitchFamily="18" charset="0"/>
              </a:rPr>
              <a:t>Кто не знает мужества — тот раб. </a:t>
            </a:r>
            <a:r>
              <a:rPr lang="ru-RU" sz="2800" i="1" kern="0" smtClean="0">
                <a:effectLst>
                  <a:outerShdw blurRad="38100" dist="38100" dir="2700000" algn="tl">
                    <a:srgbClr val="000000">
                      <a:alpha val="43137"/>
                    </a:srgbClr>
                  </a:outerShdw>
                </a:effectLst>
                <a:latin typeface="Minion Pro" pitchFamily="18" charset="0"/>
              </a:rPr>
              <a:t>»</a:t>
            </a:r>
            <a:r>
              <a:rPr lang="ru-RU" sz="2800" smtClean="0"/>
              <a:t/>
            </a:r>
            <a:br>
              <a:rPr lang="ru-RU" sz="2800" smtClean="0"/>
            </a:br>
            <a:endParaRPr lang="tt-RU" sz="2800" i="1" smtClean="0">
              <a:latin typeface="Minion Pro" pitchFamily="18" charset="0"/>
              <a:cs typeface="Aharoni" pitchFamily="2" charset="-79"/>
            </a:endParaRPr>
          </a:p>
          <a:p>
            <a:pPr algn="ctr">
              <a:buNone/>
            </a:pPr>
            <a:endParaRPr lang="tt-RU" sz="2800"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4464695"/>
          </a:xfrm>
        </p:spPr>
        <p:txBody>
          <a:bodyPr/>
          <a:lstStyle/>
          <a:p>
            <a:pPr>
              <a:buNone/>
            </a:pPr>
            <a:r>
              <a:rPr lang="ru-RU" smtClean="0"/>
              <a:t> </a:t>
            </a:r>
            <a:endParaRPr lang="ru-RU"/>
          </a:p>
        </p:txBody>
      </p:sp>
      <p:pic>
        <p:nvPicPr>
          <p:cNvPr id="1026" name="Picture 2" descr="C:\Users\Техникум\Desktop\f55accb2003c9d9a92b2af3d0cbe7083.jpg"/>
          <p:cNvPicPr>
            <a:picLocks noChangeAspect="1" noChangeArrowheads="1"/>
          </p:cNvPicPr>
          <p:nvPr/>
        </p:nvPicPr>
        <p:blipFill>
          <a:blip r:embed="rId3"/>
          <a:srcRect/>
          <a:stretch>
            <a:fillRect/>
          </a:stretch>
        </p:blipFill>
        <p:spPr bwMode="auto">
          <a:xfrm>
            <a:off x="5429256" y="1237445"/>
            <a:ext cx="2832459" cy="41937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t">
            <a:normAutofit/>
          </a:bodyPr>
          <a:lstStyle/>
          <a:p>
            <a:r>
              <a:rPr lang="ru-RU" i="1" smtClean="0">
                <a:latin typeface="Minion Pro" pitchFamily="18" charset="0"/>
              </a:rPr>
              <a:t>Татар халкының бөек улы, герой шагыйрь Муса Җәлил (Муса Мостафа улы Җәлилов) 1906 елның 15 февралендә элекке Оренбург губернасы (хәзерге Оренбург өлкәсе Шарлык районы) Мостафа авылында крестьян гаиләсендә алтынчы бала булып дөньяга килә. 1913 елда Мусаның әтисе Мостафа абзый, </a:t>
            </a:r>
            <a:r>
              <a:rPr lang="ru-RU" i="1" kern="0" smtClean="0">
                <a:latin typeface="Minion Pro" pitchFamily="18" charset="0"/>
              </a:rPr>
              <a:t>ишле</a:t>
            </a:r>
            <a:r>
              <a:rPr lang="ru-RU" i="1" smtClean="0">
                <a:latin typeface="Minion Pro" pitchFamily="18" charset="0"/>
              </a:rPr>
              <a:t> гаиләсен ияртеп, Оренбург шәһәренә күчә һәм </a:t>
            </a:r>
            <a:r>
              <a:rPr lang="ru-RU" i="1" kern="0" smtClean="0">
                <a:latin typeface="Minion Pro" pitchFamily="18" charset="0"/>
              </a:rPr>
              <a:t>вак-төяк</a:t>
            </a:r>
            <a:r>
              <a:rPr lang="ru-RU" i="1" smtClean="0">
                <a:latin typeface="Minion Pro" pitchFamily="18" charset="0"/>
              </a:rPr>
              <a:t> сату эшләре белән шөгыльләнә башлый. </a:t>
            </a:r>
            <a:endParaRPr lang="tt-RU" i="1" smtClean="0">
              <a:latin typeface="Minion Pro" pitchFamily="18" charset="0"/>
            </a:endParaRPr>
          </a:p>
        </p:txBody>
      </p:sp>
      <p:sp>
        <p:nvSpPr>
          <p:cNvPr id="6" name="Содержимое 5"/>
          <p:cNvSpPr>
            <a:spLocks noGrp="1"/>
          </p:cNvSpPr>
          <p:nvPr>
            <p:ph sz="quarter" idx="4"/>
          </p:nvPr>
        </p:nvSpPr>
        <p:spPr>
          <a:xfrm>
            <a:off x="4644008" y="1296342"/>
            <a:ext cx="4499992" cy="4464695"/>
          </a:xfrm>
        </p:spPr>
        <p:txBody>
          <a:bodyPr>
            <a:normAutofit/>
          </a:bodyPr>
          <a:lstStyle/>
          <a:p>
            <a:pPr>
              <a:buNone/>
            </a:pPr>
            <a:r>
              <a:rPr lang="tt-RU" i="1" smtClean="0">
                <a:latin typeface="Minion Pro" pitchFamily="18" charset="0"/>
              </a:rPr>
              <a:t> </a:t>
            </a:r>
            <a:endParaRPr lang="ru-RU" i="1">
              <a:latin typeface="Minion Pro" pitchFamily="18" charset="0"/>
            </a:endParaRPr>
          </a:p>
        </p:txBody>
      </p:sp>
      <p:pic>
        <p:nvPicPr>
          <p:cNvPr id="2050" name="Picture 2" descr="C:\Users\Техникум\Desktop\hello_html_54779656.jpg"/>
          <p:cNvPicPr>
            <a:picLocks noChangeAspect="1" noChangeArrowheads="1"/>
          </p:cNvPicPr>
          <p:nvPr/>
        </p:nvPicPr>
        <p:blipFill>
          <a:blip r:embed="rId3"/>
          <a:srcRect/>
          <a:stretch>
            <a:fillRect/>
          </a:stretch>
        </p:blipFill>
        <p:spPr bwMode="auto">
          <a:xfrm>
            <a:off x="4857752" y="2237577"/>
            <a:ext cx="4029862" cy="315860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3"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t">
            <a:noAutofit/>
          </a:bodyPr>
          <a:lstStyle/>
          <a:p>
            <a:r>
              <a:rPr lang="tt-RU" i="1" smtClean="0">
                <a:latin typeface="Minion Pro" pitchFamily="18" charset="0"/>
                <a:cs typeface="Aharoni" pitchFamily="2" charset="-79"/>
              </a:rPr>
              <a:t>1919 елның октябрендә, Оренбург шәһәре Дутов гаскәрләре тарафыннан камап алынган чорда, Төркстан фронты политидарәсе органы «Кызыл йолдыз» газетасында унөч яшьлек М. Җәлилнең «Бәхет» исемле шигыре басылып чыга. Шуннан соң аның революция, көрәш рухы белән сугарылган романтик шигырьләре матбугат битләрендә еш күренә башлый. 1919 елның декабрендә М. Җәлил туган авылы</a:t>
            </a:r>
          </a:p>
        </p:txBody>
      </p:sp>
      <p:sp>
        <p:nvSpPr>
          <p:cNvPr id="6" name="Содержимое 5"/>
          <p:cNvSpPr>
            <a:spLocks noGrp="1"/>
          </p:cNvSpPr>
          <p:nvPr>
            <p:ph sz="quarter" idx="4"/>
          </p:nvPr>
        </p:nvSpPr>
        <p:spPr>
          <a:xfrm>
            <a:off x="4644008" y="1296342"/>
            <a:ext cx="4499992" cy="4464695"/>
          </a:xfrm>
        </p:spPr>
        <p:txBody>
          <a:bodyPr>
            <a:noAutofit/>
          </a:bodyPr>
          <a:lstStyle/>
          <a:p>
            <a:r>
              <a:rPr lang="tt-RU" i="1" smtClean="0">
                <a:latin typeface="Minion Pro" pitchFamily="18" charset="0"/>
                <a:cs typeface="Aharoni" pitchFamily="2" charset="-79"/>
              </a:rPr>
              <a:t>Мостафага кайта һәм мәктәп балаларын, яшүсмерләрне бердәм оешмага туплау буенча культура-агарту эшләре алып бара. 1920 елның январенда М. Җәлилнең актив катнашы белән Мостафа авылы яшьләренең комсомол ячейкасы төзелә. </a:t>
            </a:r>
            <a:endParaRPr lang="ru-RU" i="1">
              <a:latin typeface="Minion Pro"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t">
            <a:noAutofit/>
          </a:bodyPr>
          <a:lstStyle/>
          <a:p>
            <a:r>
              <a:rPr lang="ru-RU" i="1" smtClean="0">
                <a:latin typeface="Minion Pro" pitchFamily="18" charset="0"/>
              </a:rPr>
              <a:t>1922 елның көзендә М. Җәлил Казанга килә. Башта ул «Татарстан» газетасы редакциясендә эшли, ә 1923 елдан Татрабфакта укый башлый. Рабфакта төрле фәннәрнең нигезләре белән танышу, алдынгы яшьләр, язучылар арасында кайнау М. Җәлилнең фикри үсешенә һәм иҗат активлыгына уңай йогынты ясый. Газета-журналларда аның бер-бер артлы шигырьләре, мәкаләләре басыла.</a:t>
            </a:r>
            <a:endParaRPr lang="tt-RU" i="1" smtClean="0">
              <a:latin typeface="Minion Pro" pitchFamily="18" charset="0"/>
            </a:endParaRPr>
          </a:p>
        </p:txBody>
      </p:sp>
      <p:sp>
        <p:nvSpPr>
          <p:cNvPr id="6" name="Содержимое 5"/>
          <p:cNvSpPr>
            <a:spLocks noGrp="1"/>
          </p:cNvSpPr>
          <p:nvPr>
            <p:ph sz="quarter" idx="4"/>
          </p:nvPr>
        </p:nvSpPr>
        <p:spPr>
          <a:xfrm>
            <a:off x="4644008" y="1296342"/>
            <a:ext cx="4499992" cy="4464695"/>
          </a:xfrm>
        </p:spPr>
        <p:txBody>
          <a:bodyPr>
            <a:normAutofit/>
          </a:bodyPr>
          <a:lstStyle/>
          <a:p>
            <a:pPr>
              <a:buNone/>
            </a:pPr>
            <a:r>
              <a:rPr lang="tt-RU" i="1" smtClean="0">
                <a:latin typeface="Minion Pro" pitchFamily="18" charset="0"/>
              </a:rPr>
              <a:t> </a:t>
            </a:r>
            <a:endParaRPr lang="ru-RU" i="1">
              <a:latin typeface="Minion Pro" pitchFamily="18" charset="0"/>
            </a:endParaRPr>
          </a:p>
        </p:txBody>
      </p:sp>
      <p:pic>
        <p:nvPicPr>
          <p:cNvPr id="2" name="Picture 2" descr="C:\Users\Техникум\Desktop\51685_html_217fb49b.jpg"/>
          <p:cNvPicPr>
            <a:picLocks noChangeAspect="1" noChangeArrowheads="1"/>
          </p:cNvPicPr>
          <p:nvPr/>
        </p:nvPicPr>
        <p:blipFill>
          <a:blip r:embed="rId3"/>
          <a:srcRect/>
          <a:stretch>
            <a:fillRect/>
          </a:stretch>
        </p:blipFill>
        <p:spPr bwMode="auto">
          <a:xfrm>
            <a:off x="5357818" y="1451759"/>
            <a:ext cx="3009323" cy="409496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ctr">
            <a:normAutofit/>
          </a:bodyPr>
          <a:lstStyle/>
          <a:p>
            <a:pPr algn="ctr">
              <a:buNone/>
            </a:pPr>
            <a:endParaRPr lang="tt-RU" sz="2600"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4464695"/>
          </a:xfrm>
        </p:spPr>
        <p:txBody>
          <a:bodyPr>
            <a:noAutofit/>
          </a:bodyPr>
          <a:lstStyle/>
          <a:p>
            <a:r>
              <a:rPr lang="ru-RU" i="1" smtClean="0">
                <a:latin typeface="Minion Pro" pitchFamily="18" charset="0"/>
              </a:rPr>
              <a:t>1933-1934 елларда М. Җәлил Мәскәүдә татар телендә чыга торган «Коммунист» газетасының әдәбият-сәнгать бүлеген җитәкли. Үзәк газеталарда эшләгән елларда ул, журналист-хәбәрче буларак, күп кенә промышленность предприятиеләренә, колхоз-совхозларга бара</a:t>
            </a:r>
            <a:endParaRPr lang="ru-RU" i="1">
              <a:latin typeface="Minion Pro" pitchFamily="18" charset="0"/>
            </a:endParaRPr>
          </a:p>
        </p:txBody>
      </p:sp>
      <p:pic>
        <p:nvPicPr>
          <p:cNvPr id="4098" name="Picture 2" descr="C:\Users\Техникум\Desktop\56c1bf8ab5ca9.jpg"/>
          <p:cNvPicPr>
            <a:picLocks noChangeAspect="1" noChangeArrowheads="1"/>
          </p:cNvPicPr>
          <p:nvPr/>
        </p:nvPicPr>
        <p:blipFill>
          <a:blip r:embed="rId3"/>
          <a:srcRect/>
          <a:stretch>
            <a:fillRect/>
          </a:stretch>
        </p:blipFill>
        <p:spPr bwMode="auto">
          <a:xfrm>
            <a:off x="285720" y="1308883"/>
            <a:ext cx="4000528" cy="36084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t">
            <a:noAutofit/>
          </a:bodyPr>
          <a:lstStyle/>
          <a:p>
            <a:r>
              <a:rPr lang="ru-RU" i="1" smtClean="0">
                <a:latin typeface="Minion Pro" pitchFamily="18" charset="0"/>
              </a:rPr>
              <a:t>1944 елның февраль аенда Җәлилгә һәм аның көрәштәшләренә Дрезденда суд була. Фашистик хәрби суд аларны, «дәүләткә каршы җимерү эше» алып баруда гаепләп, үлем җәзасына хөкем итә. Шул елның 25 августында Плетцензее төрмәсендә унбер җәлилченең гомере өзелә.</a:t>
            </a:r>
          </a:p>
          <a:p>
            <a:r>
              <a:rPr lang="ru-RU" i="1" smtClean="0">
                <a:latin typeface="Minion Pro" pitchFamily="18" charset="0"/>
              </a:rPr>
              <a:t>1956 елның 2 февралендә СССР Верховный Советы Президиумы Указы белән Муса</a:t>
            </a:r>
            <a:endParaRPr lang="ru-RU" i="1">
              <a:latin typeface="Minion Pro" pitchFamily="18" charset="0"/>
            </a:endParaRPr>
          </a:p>
        </p:txBody>
      </p:sp>
      <p:sp>
        <p:nvSpPr>
          <p:cNvPr id="6" name="Содержимое 5"/>
          <p:cNvSpPr>
            <a:spLocks noGrp="1"/>
          </p:cNvSpPr>
          <p:nvPr>
            <p:ph sz="quarter" idx="4"/>
          </p:nvPr>
        </p:nvSpPr>
        <p:spPr>
          <a:xfrm>
            <a:off x="4644008" y="1296342"/>
            <a:ext cx="4499992" cy="4464695"/>
          </a:xfrm>
        </p:spPr>
        <p:txBody>
          <a:bodyPr>
            <a:normAutofit/>
          </a:bodyPr>
          <a:lstStyle/>
          <a:p>
            <a:r>
              <a:rPr lang="ru-RU" i="1" smtClean="0">
                <a:latin typeface="Minion Pro" pitchFamily="18" charset="0"/>
              </a:rPr>
              <a:t>Җәлилгә Ватан сугышы чорында күрсәткән тиңдәшсез ныклыгы һәм батырлыгы өчен Советлар Союзы Герое исеме бирелде, ә әсирлектә тудырган поэтик иҗаты - бөтен дөньяга мәшһүр «Моабит дәфтәрләре» Ленин премиясенә лаек булды.</a:t>
            </a:r>
            <a:endParaRPr lang="ru-RU" i="1">
              <a:latin typeface="Minion Pro"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numCol="1" anchor="t">
            <a:normAutofit/>
          </a:bodyPr>
          <a:lstStyle/>
          <a:p>
            <a:r>
              <a:rPr lang="ru-RU" i="1" smtClean="0">
                <a:latin typeface="Minion Pro" pitchFamily="18" charset="0"/>
              </a:rPr>
              <a:t>«Моабит дәфтәрләре» - Җәлил поэзиясенең иң югары ноктасы. Моабит шигырьләрендә шагыйрьнең шәхси образы, кичерешләре, фәлсәфи уйланулары аша кеше рухының бөеклеге, куркусызлыгы, гуманистик табигате, гаделлек һәм хаклык тантанасына якты ышанычы, туган иленә, </a:t>
            </a:r>
            <a:r>
              <a:rPr lang="ru-RU" i="1" smtClean="0">
                <a:latin typeface="Minion Pro" pitchFamily="18" charset="0"/>
              </a:rPr>
              <a:t>туган халкына чиксез мәхәббәте гаҗәеп зур эмоциональ көч һәм сәнгатьчә камиллек белән гәүдәләнә.</a:t>
            </a:r>
            <a:endParaRPr lang="tt-RU" i="1" smtClean="0">
              <a:latin typeface="Minion Pro" pitchFamily="18" charset="0"/>
            </a:endParaRPr>
          </a:p>
        </p:txBody>
      </p:sp>
      <p:sp>
        <p:nvSpPr>
          <p:cNvPr id="6" name="Содержимое 5"/>
          <p:cNvSpPr>
            <a:spLocks noGrp="1"/>
          </p:cNvSpPr>
          <p:nvPr>
            <p:ph sz="quarter" idx="4"/>
          </p:nvPr>
        </p:nvSpPr>
        <p:spPr>
          <a:xfrm>
            <a:off x="4644008" y="1296342"/>
            <a:ext cx="4499992" cy="4464695"/>
          </a:xfrm>
        </p:spPr>
        <p:txBody>
          <a:bodyPr>
            <a:normAutofit/>
          </a:bodyPr>
          <a:lstStyle/>
          <a:p>
            <a:pPr>
              <a:buNone/>
            </a:pPr>
            <a:r>
              <a:rPr lang="tt-RU" i="1" smtClean="0">
                <a:latin typeface="Minion Pro" pitchFamily="18" charset="0"/>
              </a:rPr>
              <a:t> </a:t>
            </a:r>
            <a:endParaRPr lang="ru-RU" i="1">
              <a:latin typeface="Minion Pro"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408</Words>
  <Application>Microsoft Office PowerPoint</Application>
  <PresentationFormat>Произвольный</PresentationFormat>
  <Paragraphs>18</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Техникум</cp:lastModifiedBy>
  <cp:revision>24</cp:revision>
  <dcterms:created xsi:type="dcterms:W3CDTF">2017-03-23T16:53:07Z</dcterms:created>
  <dcterms:modified xsi:type="dcterms:W3CDTF">2017-08-09T15:10:54Z</dcterms:modified>
</cp:coreProperties>
</file>