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Lst>
  <p:sldSz cx="9144000" cy="57610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1003" y="-82"/>
      </p:cViewPr>
      <p:guideLst>
        <p:guide orient="horz" pos="1815"/>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89657"/>
            <a:ext cx="7772400" cy="12348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64588"/>
            <a:ext cx="6400800" cy="14722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30709"/>
            <a:ext cx="2057400" cy="491555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0709"/>
            <a:ext cx="6019800" cy="491555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702001"/>
            <a:ext cx="7772400" cy="114420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41775"/>
            <a:ext cx="7772400" cy="12602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89566"/>
            <a:ext cx="4040188"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26996"/>
            <a:ext cx="4040188"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89566"/>
            <a:ext cx="4041775"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26996"/>
            <a:ext cx="4041775"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9375"/>
            <a:ext cx="3008313" cy="9761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9376"/>
            <a:ext cx="5111750" cy="49168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205552"/>
            <a:ext cx="3008313"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32727"/>
            <a:ext cx="5486400" cy="476086"/>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4760"/>
            <a:ext cx="5486400" cy="3456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508813"/>
            <a:ext cx="5486400" cy="676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0709"/>
            <a:ext cx="8229600" cy="9601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44243"/>
            <a:ext cx="8229600" cy="380201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339629"/>
            <a:ext cx="2133600" cy="306722"/>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12.08.2017</a:t>
            </a:fld>
            <a:endParaRPr lang="ru-RU" dirty="0"/>
          </a:p>
        </p:txBody>
      </p:sp>
      <p:sp>
        <p:nvSpPr>
          <p:cNvPr id="5" name="Нижний колонтитул 4"/>
          <p:cNvSpPr>
            <a:spLocks noGrp="1"/>
          </p:cNvSpPr>
          <p:nvPr>
            <p:ph type="ftr" sz="quarter" idx="3"/>
          </p:nvPr>
        </p:nvSpPr>
        <p:spPr>
          <a:xfrm>
            <a:off x="3124200" y="5339629"/>
            <a:ext cx="2895600" cy="30672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5339629"/>
            <a:ext cx="2133600" cy="306722"/>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a:normAutofit/>
          </a:bodyPr>
          <a:lstStyle/>
          <a:p>
            <a:pPr algn="ctr">
              <a:buNone/>
            </a:pPr>
            <a:endParaRPr lang="tt-RU" sz="2800" i="1" smtClean="0">
              <a:latin typeface="Minion Pro" pitchFamily="18" charset="0"/>
              <a:cs typeface="Aharoni" pitchFamily="2" charset="-79"/>
            </a:endParaRPr>
          </a:p>
          <a:p>
            <a:pPr algn="ctr">
              <a:buNone/>
            </a:pPr>
            <a:r>
              <a:rPr lang="tt-RU" sz="2800" smtClean="0">
                <a:latin typeface="Minion Pro" pitchFamily="18" charset="0"/>
                <a:cs typeface="Aharoni" pitchFamily="2" charset="-79"/>
              </a:rPr>
              <a:t>Гадел Кутуй</a:t>
            </a:r>
            <a:endParaRPr lang="tt-RU" sz="2800" smtClean="0">
              <a:latin typeface="Minion Pro" pitchFamily="18" charset="0"/>
              <a:cs typeface="Aharoni" pitchFamily="2" charset="-79"/>
            </a:endParaRPr>
          </a:p>
          <a:p>
            <a:pPr algn="ctr">
              <a:buNone/>
            </a:pPr>
            <a:r>
              <a:rPr lang="tt-RU" sz="2800" smtClean="0">
                <a:cs typeface="Aharoni" pitchFamily="2" charset="-79"/>
              </a:rPr>
              <a:t>(1</a:t>
            </a:r>
            <a:r>
              <a:rPr lang="tt-RU" sz="2800" smtClean="0">
                <a:cs typeface="Aharoni" pitchFamily="2" charset="-79"/>
              </a:rPr>
              <a:t>903</a:t>
            </a:r>
            <a:r>
              <a:rPr lang="tt-RU" sz="2800" smtClean="0">
                <a:cs typeface="Aharoni" pitchFamily="2" charset="-79"/>
              </a:rPr>
              <a:t> </a:t>
            </a:r>
            <a:r>
              <a:rPr lang="tt-RU" sz="2800" smtClean="0">
                <a:cs typeface="Aharoni" pitchFamily="2" charset="-79"/>
              </a:rPr>
              <a:t>– </a:t>
            </a:r>
            <a:r>
              <a:rPr lang="tt-RU" sz="2800" smtClean="0">
                <a:cs typeface="Aharoni" pitchFamily="2" charset="-79"/>
              </a:rPr>
              <a:t>1945)</a:t>
            </a:r>
            <a:endParaRPr lang="tt-RU" sz="2800" smtClean="0">
              <a:cs typeface="Aharoni" pitchFamily="2" charset="-79"/>
            </a:endParaRPr>
          </a:p>
          <a:p>
            <a:pPr algn="ctr">
              <a:buNone/>
            </a:pPr>
            <a:r>
              <a:rPr lang="ru-RU" sz="2800" i="1" dirty="0" smtClean="0">
                <a:effectLst>
                  <a:outerShdw blurRad="38100" dist="38100" dir="2700000" algn="tl">
                    <a:srgbClr val="000000">
                      <a:alpha val="43137"/>
                    </a:srgbClr>
                  </a:outerShdw>
                </a:effectLst>
                <a:latin typeface="Minion Pro" pitchFamily="18" charset="0"/>
                <a:cs typeface="Aharoni" pitchFamily="2" charset="-79"/>
              </a:rPr>
              <a:t>«</a:t>
            </a:r>
            <a:r>
              <a:rPr lang="ru-RU" sz="2800" i="1" dirty="0" smtClean="0">
                <a:latin typeface="Minion Pro" pitchFamily="18" charset="0"/>
                <a:cs typeface="Aharoni" pitchFamily="2" charset="-79"/>
              </a:rPr>
              <a:t> </a:t>
            </a:r>
            <a:r>
              <a:rPr lang="tt-RU" sz="2800" i="1" smtClean="0">
                <a:latin typeface="Minion Pro" pitchFamily="18" charset="0"/>
                <a:cs typeface="Aharoni" pitchFamily="2" charset="-79"/>
              </a:rPr>
              <a:t>Сатмас егет илен алтын көмешләргә,</a:t>
            </a:r>
          </a:p>
          <a:p>
            <a:pPr algn="ctr">
              <a:buNone/>
            </a:pPr>
            <a:r>
              <a:rPr lang="tt-RU" sz="2800" i="1" smtClean="0">
                <a:latin typeface="Minion Pro" pitchFamily="18" charset="0"/>
                <a:cs typeface="Aharoni" pitchFamily="2" charset="-79"/>
              </a:rPr>
              <a:t>Әгәр югалтмаса вөҗданын.</a:t>
            </a:r>
          </a:p>
          <a:p>
            <a:pPr algn="ctr">
              <a:buNone/>
            </a:pPr>
            <a:r>
              <a:rPr lang="tt-RU" sz="2800" i="1" smtClean="0">
                <a:latin typeface="Minion Pro" pitchFamily="18" charset="0"/>
                <a:cs typeface="Aharoni" pitchFamily="2" charset="-79"/>
              </a:rPr>
              <a:t>Алтынны ул чүпкә санар,</a:t>
            </a:r>
          </a:p>
          <a:p>
            <a:pPr algn="ctr">
              <a:buNone/>
            </a:pPr>
            <a:r>
              <a:rPr lang="tt-RU" sz="2800" i="1" smtClean="0">
                <a:latin typeface="Minion Pro" pitchFamily="18" charset="0"/>
                <a:cs typeface="Aharoni" pitchFamily="2" charset="-79"/>
              </a:rPr>
              <a:t>Иң кыйммәтле күрер Ватанын </a:t>
            </a:r>
            <a:r>
              <a:rPr lang="ru-RU" sz="2800" i="1" dirty="0" smtClean="0">
                <a:effectLst>
                  <a:outerShdw blurRad="38100" dist="38100" dir="2700000" algn="tl">
                    <a:srgbClr val="000000">
                      <a:alpha val="43137"/>
                    </a:srgbClr>
                  </a:outerShdw>
                </a:effectLst>
                <a:latin typeface="Minion Pro" pitchFamily="18" charset="0"/>
                <a:cs typeface="Aharoni" pitchFamily="2" charset="-79"/>
              </a:rPr>
              <a:t>»</a:t>
            </a:r>
            <a:endParaRPr lang="tt-RU" sz="2800" i="1" smtClean="0">
              <a:effectLst>
                <a:outerShdw blurRad="38100" dist="38100" dir="2700000" algn="tl">
                  <a:srgbClr val="000000">
                    <a:alpha val="43137"/>
                  </a:srgbClr>
                </a:outerShdw>
              </a:effectLst>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4464695"/>
          </a:xfrm>
        </p:spPr>
        <p:txBody>
          <a:bodyPr/>
          <a:lstStyle/>
          <a:p>
            <a:pPr>
              <a:buNone/>
            </a:pPr>
            <a:r>
              <a:rPr lang="ru-RU" dirty="0" smtClean="0"/>
              <a:t> </a:t>
            </a:r>
            <a:endParaRPr lang="ru-RU" dirty="0"/>
          </a:p>
        </p:txBody>
      </p:sp>
      <p:pic>
        <p:nvPicPr>
          <p:cNvPr id="1026" name="Picture 2" descr="C:\Users\Техникум\Desktop\AdelKutui-01.png"/>
          <p:cNvPicPr>
            <a:picLocks noChangeAspect="1" noChangeArrowheads="1"/>
          </p:cNvPicPr>
          <p:nvPr/>
        </p:nvPicPr>
        <p:blipFill>
          <a:blip r:embed="rId3" cstate="print"/>
          <a:srcRect/>
          <a:stretch>
            <a:fillRect/>
          </a:stretch>
        </p:blipFill>
        <p:spPr bwMode="auto">
          <a:xfrm>
            <a:off x="5214942" y="1308883"/>
            <a:ext cx="3143272" cy="41106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Гаделша Кутуев 1903 елның 28 ноябрендә Сарытау губернасының </a:t>
            </a:r>
            <a:r>
              <a:rPr lang="tt-RU" i="1" smtClean="0">
                <a:latin typeface="Minion Pro" pitchFamily="18" charset="0"/>
                <a:cs typeface="Aharoni" pitchFamily="2" charset="-79"/>
              </a:rPr>
              <a:t>Кузнецк </a:t>
            </a:r>
            <a:r>
              <a:rPr lang="tt-RU" i="1" smtClean="0">
                <a:latin typeface="Minion Pro" pitchFamily="18" charset="0"/>
                <a:cs typeface="Aharoni" pitchFamily="2" charset="-79"/>
              </a:rPr>
              <a:t>өязе</a:t>
            </a:r>
            <a:r>
              <a:rPr lang="tt-RU" i="1" smtClean="0">
                <a:latin typeface="Minion Pro" pitchFamily="18" charset="0"/>
                <a:cs typeface="Aharoni" pitchFamily="2" charset="-79"/>
              </a:rPr>
              <a:t> Татар Кынадысы авылында мул тормышла крестьян гаиләсендә туа. Башлангыч белемне туган авылындагы мәктәптә ала. 1912 елда әтисе Нурмөхәммәт, игенчелек эшен ташлап, гаиләсе белән Самар губернасы Алексеевка дигән авылга күченә һәм бертуган Кутуевларның күн заводында эшли башлый. </a:t>
            </a:r>
            <a:r>
              <a:rPr lang="tt-RU" i="1" smtClean="0">
                <a:latin typeface="Minion Pro" pitchFamily="18" charset="0"/>
                <a:cs typeface="Aharoni" pitchFamily="2" charset="-79"/>
              </a:rPr>
              <a:t>Гаделша </a:t>
            </a:r>
            <a:r>
              <a:rPr lang="tt-RU" i="1" smtClean="0">
                <a:latin typeface="Minion Pro" pitchFamily="18" charset="0"/>
                <a:cs typeface="Aharoni" pitchFamily="2" charset="-79"/>
              </a:rPr>
              <a:t>шунда</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урыс мәктәбендә укуын дәвам иттерә. 1917 елдабертуган Кутуевлар 4 гаилә бергә Самар шәһәренә күчеп киләләр. Булачак язучының белем алуы һәм әдәби сәләтенең ачылып китүе өчен монда шартлар тагын да уңайлана төшә. Мәктәптә укуы белән бергә ул шәһәрдәге мәдәни </a:t>
            </a:r>
            <a:r>
              <a:rPr lang="ru-RU" i="1" smtClean="0">
                <a:latin typeface="Minion Pro" pitchFamily="18" charset="0"/>
              </a:rPr>
              <a:t>клубларның </a:t>
            </a:r>
            <a:r>
              <a:rPr lang="ru-RU" i="1" smtClean="0">
                <a:latin typeface="Minion Pro" pitchFamily="18" charset="0"/>
              </a:rPr>
              <a:t>берсендә</a:t>
            </a:r>
            <a:endParaRPr lang="ru-RU" i="1" dirty="0">
              <a:latin typeface="Minion Pro"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рус язучысы Александр Неверов оештырган әдәби түгәрәккә йөри, рус телендә өйрәнчек беренче шигырьләрен яза, ныклап торып шул чордагы яңа рус поэзиясе, аерым алганда, Владимир Маяковский иҗаты белән якыннан таныша.</a:t>
            </a:r>
          </a:p>
          <a:p>
            <a:r>
              <a:rPr lang="tt-RU" i="1" smtClean="0">
                <a:latin typeface="Minion Pro" pitchFamily="18" charset="0"/>
                <a:cs typeface="Aharoni" pitchFamily="2" charset="-79"/>
              </a:rPr>
              <a:t>1920 елда унҗиде яшьлек Гадел укуын дәвам итү һәм татар әдәбиятына якынрак булыр өчен, Казанга килә һәм политехника институтының химия факультетына керә</a:t>
            </a:r>
            <a:r>
              <a:rPr lang="tt-RU" i="1" smtClean="0">
                <a:latin typeface="Minion Pro" pitchFamily="18" charset="0"/>
                <a:cs typeface="Aharoni" pitchFamily="2" charset="-79"/>
              </a:rPr>
              <a:t>. </a:t>
            </a:r>
            <a:endParaRPr lang="tt-RU" i="1" smtClean="0">
              <a:latin typeface="Minion Pro" pitchFamily="18" charset="0"/>
              <a:cs typeface="Aharoni" pitchFamily="2" charset="-79"/>
            </a:endParaRPr>
          </a:p>
          <a:p>
            <a:pPr>
              <a:buNone/>
            </a:pP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ru-RU" i="1" smtClean="0">
                <a:latin typeface="Minion Pro" pitchFamily="18" charset="0"/>
              </a:rPr>
              <a:t> </a:t>
            </a:r>
            <a:endParaRPr lang="ru-RU" i="1" dirty="0">
              <a:latin typeface="Minion Pro" pitchFamily="18" charset="0"/>
            </a:endParaRPr>
          </a:p>
        </p:txBody>
      </p:sp>
      <p:pic>
        <p:nvPicPr>
          <p:cNvPr id="2050" name="Picture 2" descr="C:\Users\Техникум\Desktop\Ğädel_Qutuy.jpg"/>
          <p:cNvPicPr>
            <a:picLocks noChangeAspect="1" noChangeArrowheads="1"/>
          </p:cNvPicPr>
          <p:nvPr/>
        </p:nvPicPr>
        <p:blipFill>
          <a:blip r:embed="rId3"/>
          <a:srcRect/>
          <a:stretch>
            <a:fillRect/>
          </a:stretch>
        </p:blipFill>
        <p:spPr bwMode="auto">
          <a:xfrm>
            <a:off x="5357818" y="1451759"/>
            <a:ext cx="3071834" cy="409577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pPr>
              <a:buNone/>
            </a:pPr>
            <a:endParaRPr lang="tt-RU" i="1" smtClean="0">
              <a:latin typeface="Minion Pro" pitchFamily="18" charset="0"/>
              <a:cs typeface="Aharoni" pitchFamily="2" charset="-79"/>
            </a:endParaRPr>
          </a:p>
          <a:p>
            <a:pPr>
              <a:buNone/>
            </a:pPr>
            <a:endParaRPr lang="tt-RU" i="1" smtClean="0">
              <a:latin typeface="Minion Pro" pitchFamily="18" charset="0"/>
              <a:cs typeface="Aharoni" pitchFamily="2" charset="-79"/>
            </a:endParaRPr>
          </a:p>
          <a:p>
            <a:pPr algn="ctr">
              <a:buNone/>
            </a:pPr>
            <a:r>
              <a:rPr lang="tt-RU" i="1" smtClean="0">
                <a:latin typeface="Minion Pro" pitchFamily="18" charset="0"/>
                <a:cs typeface="Aharoni" pitchFamily="2" charset="-79"/>
              </a:rPr>
              <a:t>Гадел Кутуй һәм Хади Такташ</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Ләкин ике курсны тәмамлагач, төгәл фәннәргә күңеле ятмыйча, институтта укуын ташлый һәм Казан Татар-башкорт хәрби мәктәбенә әдәбият укытучысы булып эшкә керә. Бу чорда аның иҗат эшчәнлеге активлаша.</a:t>
            </a:r>
          </a:p>
          <a:p>
            <a:r>
              <a:rPr lang="ru-RU" i="1" smtClean="0">
                <a:latin typeface="Minion Pro" pitchFamily="18" charset="0"/>
              </a:rPr>
              <a:t>1925 елда Гадел Кутуй Казан </a:t>
            </a:r>
            <a:r>
              <a:rPr lang="ru-RU" i="1" smtClean="0">
                <a:latin typeface="Minion Pro" pitchFamily="18" charset="0"/>
              </a:rPr>
              <a:t>шәрекъ </a:t>
            </a:r>
            <a:r>
              <a:rPr lang="ru-RU" i="1" smtClean="0">
                <a:latin typeface="Minion Pro" pitchFamily="18" charset="0"/>
              </a:rPr>
              <a:t>педагогия</a:t>
            </a:r>
            <a:endParaRPr lang="ru-RU" i="1" dirty="0">
              <a:latin typeface="Minion Pro" pitchFamily="18" charset="0"/>
            </a:endParaRPr>
          </a:p>
        </p:txBody>
      </p:sp>
      <p:pic>
        <p:nvPicPr>
          <p:cNvPr id="2" name="Picture 2" descr="C:\Users\Техникум\Desktop\к 1.jpg"/>
          <p:cNvPicPr>
            <a:picLocks noChangeAspect="1" noChangeArrowheads="1"/>
          </p:cNvPicPr>
          <p:nvPr/>
        </p:nvPicPr>
        <p:blipFill>
          <a:blip r:embed="rId3"/>
          <a:srcRect/>
          <a:stretch>
            <a:fillRect/>
          </a:stretch>
        </p:blipFill>
        <p:spPr bwMode="auto">
          <a:xfrm>
            <a:off x="285720" y="1451759"/>
            <a:ext cx="3949279" cy="32147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институтының урыс теле һәм әдәбияты бүлегенә керә. 1929 елда институтны тәмамлап чыккач, 1930-еллар дәвамында Казан коммуналь төзелеш инженерлары институтында фәнни сәркатип, мәктәпләрдә һәм Казан авиация теникумында әдәбият укытучысы булып эшли.</a:t>
            </a:r>
          </a:p>
          <a:p>
            <a:r>
              <a:rPr lang="tt-RU" i="1" smtClean="0">
                <a:latin typeface="Minion Pro" pitchFamily="18" charset="0"/>
                <a:cs typeface="Aharoni" pitchFamily="2" charset="-79"/>
              </a:rPr>
              <a:t>1942 елның июнендә Г.Кутуй фронтка китә һәм башта Сталинградны</a:t>
            </a:r>
            <a:r>
              <a:rPr lang="tt-RU" i="1" smtClean="0">
                <a:latin typeface="Minion Pro" pitchFamily="18" charset="0"/>
                <a:cs typeface="Aharoni" pitchFamily="2" charset="-79"/>
              </a:rPr>
              <a:t> </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tt-RU" i="1" smtClean="0">
                <a:latin typeface="Minion Pro" pitchFamily="18" charset="0"/>
              </a:rPr>
              <a:t> </a:t>
            </a:r>
            <a:endParaRPr lang="ru-RU" i="1" dirty="0">
              <a:latin typeface="Minion Pro" pitchFamily="18" charset="0"/>
            </a:endParaRPr>
          </a:p>
        </p:txBody>
      </p:sp>
      <p:pic>
        <p:nvPicPr>
          <p:cNvPr id="4098" name="Picture 2" descr="C:\Users\Техникум\Desktop\tufan_07.jpg"/>
          <p:cNvPicPr>
            <a:picLocks noChangeAspect="1" noChangeArrowheads="1"/>
          </p:cNvPicPr>
          <p:nvPr/>
        </p:nvPicPr>
        <p:blipFill>
          <a:blip r:embed="rId3"/>
          <a:srcRect/>
          <a:stretch>
            <a:fillRect/>
          </a:stretch>
        </p:blipFill>
        <p:spPr bwMode="auto">
          <a:xfrm>
            <a:off x="5429256" y="1380321"/>
            <a:ext cx="2857520" cy="41293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 саклаучы Дон фронтының авыр гвардия миномет бригадасы сәяси бүлегендә хезмәт итә, Идел буенда Сталинград сугышында катнашканы өчен, «Батырлык өчен» медале белән </a:t>
            </a:r>
            <a:r>
              <a:rPr lang="tt-RU" i="1" smtClean="0">
                <a:latin typeface="Minion Pro" pitchFamily="18" charset="0"/>
                <a:cs typeface="Aharoni" pitchFamily="2" charset="-79"/>
              </a:rPr>
              <a:t>бүләкләнә</a:t>
            </a:r>
            <a:r>
              <a:rPr lang="tt-RU" i="1" smtClean="0">
                <a:latin typeface="Minion Pro" pitchFamily="18" charset="0"/>
                <a:cs typeface="Aharoni" pitchFamily="2" charset="-79"/>
              </a:rPr>
              <a:t>.</a:t>
            </a:r>
          </a:p>
          <a:p>
            <a:endParaRPr lang="tt-RU" i="1" smtClean="0">
              <a:latin typeface="Minion Pro" pitchFamily="18" charset="0"/>
              <a:cs typeface="Aharoni" pitchFamily="2" charset="-79"/>
            </a:endParaRPr>
          </a:p>
          <a:p>
            <a:pPr algn="ctr">
              <a:buNone/>
            </a:pPr>
            <a:r>
              <a:rPr lang="tt-RU" i="1" smtClean="0">
                <a:latin typeface="Minion Pro" pitchFamily="18" charset="0"/>
                <a:cs typeface="Aharoni" pitchFamily="2" charset="-79"/>
              </a:rPr>
              <a:t>Иҗат ягы</a:t>
            </a:r>
          </a:p>
          <a:p>
            <a:r>
              <a:rPr lang="tt-RU" i="1" smtClean="0">
                <a:latin typeface="Minion Pro" pitchFamily="18" charset="0"/>
                <a:cs typeface="Aharoni" pitchFamily="2" charset="-79"/>
              </a:rPr>
              <a:t>Гадел Кутуйның иҗат эше 1920-еллар башында активлашып китә. 1923 елда «Безнең юл</a:t>
            </a:r>
            <a:r>
              <a:rPr lang="tt-RU" i="1" smtClean="0">
                <a:latin typeface="Minion Pro" pitchFamily="18" charset="0"/>
                <a:cs typeface="Aharoni" pitchFamily="2" charset="-79"/>
              </a:rPr>
              <a:t>» </a:t>
            </a:r>
            <a:r>
              <a:rPr lang="tt-RU" i="1" smtClean="0">
                <a:latin typeface="Minion Pro" pitchFamily="18" charset="0"/>
                <a:cs typeface="Aharoni" pitchFamily="2" charset="-79"/>
              </a:rPr>
              <a:t>журналының 4-5 </a:t>
            </a:r>
            <a:r>
              <a:rPr lang="tt-RU" i="1" smtClean="0">
                <a:latin typeface="Minion Pro" pitchFamily="18" charset="0"/>
                <a:cs typeface="Aharoni" pitchFamily="2" charset="-79"/>
              </a:rPr>
              <a:t>саннарынла </a:t>
            </a:r>
            <a:r>
              <a:rPr lang="tt-RU" i="1" smtClean="0">
                <a:latin typeface="Minion Pro" pitchFamily="18" charset="0"/>
                <a:cs typeface="Aharoni" pitchFamily="2" charset="-79"/>
              </a:rPr>
              <a:t>«</a:t>
            </a:r>
            <a:r>
              <a:rPr lang="tt-RU" i="1" smtClean="0">
                <a:latin typeface="Minion Pro" pitchFamily="18" charset="0"/>
                <a:cs typeface="Aharoni" pitchFamily="2" charset="-79"/>
              </a:rPr>
              <a:t>Яшь</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футурист шагыйрь» дигән исем белән, аның бер төркем шигырьләре басыла. 1924 елда исә «Көннәр йөгергәндә» исемле иң беренче җыентыгы дөнья күрә. Андагы футуристик шигырьләр Владимир Маяковский һәм башка урыс шагыйрьләренең шигырьләренә тышкы яктан охшатып язылган булалар. Гәрчә аларда </a:t>
            </a:r>
            <a:r>
              <a:rPr lang="ru-RU" i="1" smtClean="0">
                <a:latin typeface="Minion Pro" pitchFamily="18" charset="0"/>
              </a:rPr>
              <a:t>аерым </a:t>
            </a:r>
            <a:r>
              <a:rPr lang="ru-RU" i="1" smtClean="0">
                <a:latin typeface="Minion Pro" pitchFamily="18" charset="0"/>
              </a:rPr>
              <a:t>уңышлы</a:t>
            </a:r>
            <a:endParaRPr lang="ru-RU" i="1" dirty="0">
              <a:latin typeface="Minion Pro"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чагыштырулар, образлы тәгъбирләр булса да, тулаем аңлаешсыз һәм бик тә сәер яңгыраган бу әсәрләр шул заман әдәби тәнкыйтьтенең кискен </a:t>
            </a:r>
            <a:r>
              <a:rPr lang="tt-RU" i="1" smtClean="0">
                <a:latin typeface="Minion Pro" pitchFamily="18" charset="0"/>
                <a:cs typeface="Aharoni" pitchFamily="2" charset="-79"/>
              </a:rPr>
              <a:t>каршылыган </a:t>
            </a:r>
            <a:r>
              <a:rPr lang="tt-RU" i="1" smtClean="0">
                <a:latin typeface="Minion Pro" pitchFamily="18" charset="0"/>
                <a:cs typeface="Aharoni" pitchFamily="2" charset="-79"/>
              </a:rPr>
              <a:t>очрый</a:t>
            </a:r>
          </a:p>
          <a:p>
            <a:r>
              <a:rPr lang="tt-RU" i="1" smtClean="0">
                <a:latin typeface="Minion Pro" pitchFamily="18" charset="0"/>
                <a:cs typeface="Aharoni" pitchFamily="2" charset="-79"/>
              </a:rPr>
              <a:t>«Җидегәнчеләр» эше буенча гаепләнгә күрә, Кутуй 1930-елларда әдәби эшне ташлап, бары мөгаллимлек белән генә шөгыльләнергә мәҗбүр була. 1935 елда гына ул беренче тапкыр «Совет әдәбияты» журналында нәшер ителә</a:t>
            </a:r>
            <a:r>
              <a:rPr lang="tt-RU" i="1" smtClean="0">
                <a:latin typeface="Minion Pro" pitchFamily="18" charset="0"/>
                <a:cs typeface="Aharoni" pitchFamily="2" charset="-79"/>
              </a:rPr>
              <a:t>, </a:t>
            </a:r>
            <a:endParaRPr lang="tt-RU" i="1" smtClean="0">
              <a:latin typeface="Minion Pro" pitchFamily="18" charset="0"/>
              <a:cs typeface="Aharoni" pitchFamily="2" charset="-79"/>
            </a:endParaRPr>
          </a:p>
          <a:p>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аның «Тапшырылмаган хатлар» повесте 9-12 саннарда басылалар.</a:t>
            </a:r>
          </a:p>
          <a:p>
            <a:r>
              <a:rPr lang="ru-RU" i="1" smtClean="0">
                <a:latin typeface="Minion Pro" pitchFamily="18" charset="0"/>
              </a:rPr>
              <a:t>Кутуйның сугыш алды чоры прозасында исә тормышны артык бизәп, аның бары яхшы якларын гына күрсәтү чагыла. Бу чордагы әсәрләрдән, мәсәлән, «Солтанның бер көне» (1938) исемле озын хикәясендә ул </a:t>
            </a:r>
            <a:r>
              <a:rPr lang="ru-RU" i="1" smtClean="0">
                <a:latin typeface="Minion Pro" pitchFamily="18" charset="0"/>
              </a:rPr>
              <a:t>гаилә </a:t>
            </a:r>
            <a:r>
              <a:rPr lang="ru-RU" i="1" smtClean="0">
                <a:latin typeface="Minion Pro" pitchFamily="18" charset="0"/>
              </a:rPr>
              <a:t>корырга</a:t>
            </a:r>
            <a:endParaRPr lang="ru-RU" i="1" smtClean="0">
              <a:latin typeface="Minion Pro" pitchFamily="18" charset="0"/>
            </a:endParaRPr>
          </a:p>
          <a:p>
            <a:pPr>
              <a:buNone/>
            </a:pPr>
            <a:endParaRPr lang="ru-RU" i="1" dirty="0">
              <a:latin typeface="Minion Pro"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йөрүче яшь укытучы егетнең көндәлек тормышы, күңел ачулары турында сөйләп, тормышның гүзәллегенә дан җырлый. Шундый рухта «Вөҗдан газабы» (1939), «Нишләргә?» (1940), «Илһам» (1941) хикәяләре, «Шатлык җыры» пьесасы (1935) һәм «Талантлар ватаны» поэмасы (1937) да </a:t>
            </a:r>
            <a:r>
              <a:rPr lang="tt-RU" i="1" smtClean="0">
                <a:latin typeface="Minion Pro" pitchFamily="18" charset="0"/>
                <a:cs typeface="Aharoni" pitchFamily="2" charset="-79"/>
              </a:rPr>
              <a:t>язылганнар</a:t>
            </a:r>
            <a:r>
              <a:rPr lang="tt-RU" i="1" smtClean="0">
                <a:latin typeface="Minion Pro" pitchFamily="18" charset="0"/>
                <a:cs typeface="Aharoni" pitchFamily="2" charset="-79"/>
              </a:rPr>
              <a:t>.</a:t>
            </a:r>
          </a:p>
          <a:p>
            <a:r>
              <a:rPr lang="tt-RU" i="1" smtClean="0">
                <a:latin typeface="Minion Pro" pitchFamily="18" charset="0"/>
                <a:cs typeface="Aharoni" pitchFamily="2" charset="-79"/>
              </a:rPr>
              <a:t>Бөек Ватан сугышының беренче елында Гадел Кутуй патриотик әсәрләр: «Озату җыры</a:t>
            </a:r>
            <a:r>
              <a:rPr lang="tt-RU" i="1" smtClean="0">
                <a:latin typeface="Minion Pro" pitchFamily="18" charset="0"/>
                <a:cs typeface="Aharoni" pitchFamily="2" charset="-79"/>
              </a:rPr>
              <a:t>», </a:t>
            </a:r>
            <a:endParaRPr lang="tt-RU" i="1" smtClean="0">
              <a:latin typeface="Minion Pro" pitchFamily="18" charset="0"/>
              <a:cs typeface="Aharoni" pitchFamily="2" charset="-79"/>
            </a:endParaRPr>
          </a:p>
          <a:p>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ru-RU" i="1" smtClean="0">
                <a:latin typeface="Minion Pro" pitchFamily="18" charset="0"/>
              </a:rPr>
              <a:t> «Партизанка», «Батыр каберендә», «Яңа ел бүләге» һ.б. Шигырьләрен «Рәссам», «Хәнҗәр» кебек хикәяләрен, «Патриот Тукай», «Партизаннар», «Җиңү хәбәрчесе» кебек зур күләмле мәкаләләрен иҗат итә. Сталинград сугышы катнашканнан соң ул «Без – сталинградчылар» нәсерен яза, 1945 елда исә </a:t>
            </a:r>
            <a:r>
              <a:rPr lang="ru-RU" i="1" smtClean="0">
                <a:latin typeface="Minion Pro" pitchFamily="18" charset="0"/>
              </a:rPr>
              <a:t>тагын </a:t>
            </a:r>
            <a:r>
              <a:rPr lang="ru-RU" i="1" smtClean="0">
                <a:latin typeface="Minion Pro" pitchFamily="18" charset="0"/>
              </a:rPr>
              <a:t>бер</a:t>
            </a:r>
            <a:endParaRPr lang="ru-RU" i="1" dirty="0">
              <a:latin typeface="Minion Pro"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патриотик хисләр белән сугарылган «Сагыну» нәсерен иҗат итә. 1944 елда бик кыска иҗади ялга Казанга кайткач, «Рөстәм маҗаралары» исемле фантастик-хыялый повестен иҗат итә. Ул аны улы Рөстәмгә багышлап яза .</a:t>
            </a:r>
          </a:p>
          <a:p>
            <a:r>
              <a:rPr lang="tt-RU" i="1" smtClean="0">
                <a:latin typeface="Minion Pro" pitchFamily="18" charset="0"/>
                <a:cs typeface="Aharoni" pitchFamily="2" charset="-79"/>
              </a:rPr>
              <a:t>Гадел Кутуйның иҗаты тикшеренүчеләр тарафыннан киң өйрәнелә. Шулай ук татар әдәбияты дәреслекләренә дә аның тормыш юлы хакында мәгълүмат </a:t>
            </a:r>
            <a:r>
              <a:rPr lang="tt-RU" i="1" smtClean="0">
                <a:latin typeface="Minion Pro" pitchFamily="18" charset="0"/>
                <a:cs typeface="Aharoni" pitchFamily="2" charset="-79"/>
              </a:rPr>
              <a:t>һәм </a:t>
            </a:r>
            <a:r>
              <a:rPr lang="tt-RU" i="1" smtClean="0">
                <a:latin typeface="Minion Pro" pitchFamily="18" charset="0"/>
                <a:cs typeface="Aharoni" pitchFamily="2" charset="-79"/>
              </a:rPr>
              <a:t>сайланма</a:t>
            </a:r>
            <a:endParaRPr lang="tt-RU" i="1" smtClean="0">
              <a:latin typeface="Minion Pro" pitchFamily="18" charset="0"/>
              <a:cs typeface="Aharoni" pitchFamily="2" charset="-79"/>
            </a:endParaRPr>
          </a:p>
          <a:p>
            <a:pPr>
              <a:buNone/>
            </a:pP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tt-RU" i="1" smtClean="0">
                <a:latin typeface="Minion Pro" pitchFamily="18" charset="0"/>
                <a:cs typeface="Aharoni" pitchFamily="2" charset="-79"/>
              </a:rPr>
              <a:t>шигырьләре, нәсерләре кертелә.</a:t>
            </a:r>
            <a:endParaRPr lang="ru-RU" i="1" dirty="0">
              <a:latin typeface="Minion Pro" pitchFamily="18" charset="0"/>
            </a:endParaRPr>
          </a:p>
        </p:txBody>
      </p:sp>
      <p:pic>
        <p:nvPicPr>
          <p:cNvPr id="5122" name="Picture 2" descr="C:\Users\Техникум\Desktop\adel-kutuy-s-salihom-saydashevym-i-ismagilom-usmanovym-1927-god-tatarskoe-radio.jpg"/>
          <p:cNvPicPr>
            <a:picLocks noChangeAspect="1" noChangeArrowheads="1"/>
          </p:cNvPicPr>
          <p:nvPr/>
        </p:nvPicPr>
        <p:blipFill>
          <a:blip r:embed="rId3"/>
          <a:srcRect/>
          <a:stretch>
            <a:fillRect/>
          </a:stretch>
        </p:blipFill>
        <p:spPr bwMode="auto">
          <a:xfrm>
            <a:off x="4929190" y="2523329"/>
            <a:ext cx="3857652" cy="277379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241</Words>
  <Application>Microsoft Office PowerPoint</Application>
  <PresentationFormat>Произвольный</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Техникум</cp:lastModifiedBy>
  <cp:revision>33</cp:revision>
  <dcterms:created xsi:type="dcterms:W3CDTF">2017-03-23T16:53:07Z</dcterms:created>
  <dcterms:modified xsi:type="dcterms:W3CDTF">2017-08-12T13:28:50Z</dcterms:modified>
</cp:coreProperties>
</file>