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4" r:id="rId3"/>
    <p:sldId id="265" r:id="rId4"/>
    <p:sldId id="266" r:id="rId5"/>
    <p:sldId id="267" r:id="rId6"/>
    <p:sldId id="268" r:id="rId7"/>
    <p:sldId id="269" r:id="rId8"/>
    <p:sldId id="270" r:id="rId9"/>
    <p:sldId id="271" r:id="rId10"/>
  </p:sldIdLst>
  <p:sldSz cx="9144000" cy="576103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1003" y="-82"/>
      </p:cViewPr>
      <p:guideLst>
        <p:guide orient="horz" pos="1815"/>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E30AB-8FD7-40DE-BB73-D0CA069ED75F}" type="datetimeFigureOut">
              <a:rPr lang="ru-RU" smtClean="0"/>
              <a:pPr/>
              <a:t>02.09.2017</a:t>
            </a:fld>
            <a:endParaRPr lang="ru-RU"/>
          </a:p>
        </p:txBody>
      </p:sp>
      <p:sp>
        <p:nvSpPr>
          <p:cNvPr id="4" name="Образ слайда 3"/>
          <p:cNvSpPr>
            <a:spLocks noGrp="1" noRot="1" noChangeAspect="1"/>
          </p:cNvSpPr>
          <p:nvPr>
            <p:ph type="sldImg" idx="2"/>
          </p:nvPr>
        </p:nvSpPr>
        <p:spPr>
          <a:xfrm>
            <a:off x="708025" y="685800"/>
            <a:ext cx="54419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3F29A-18A1-4693-B67F-E00EAAB2B1A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89657"/>
            <a:ext cx="7772400" cy="123488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64588"/>
            <a:ext cx="6400800" cy="14722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30709"/>
            <a:ext cx="2057400" cy="491555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0709"/>
            <a:ext cx="6019800" cy="491555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702001"/>
            <a:ext cx="7772400" cy="114420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41775"/>
            <a:ext cx="7772400" cy="12602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44243"/>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44243"/>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89566"/>
            <a:ext cx="4040188"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26996"/>
            <a:ext cx="4040188"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89566"/>
            <a:ext cx="4041775" cy="5374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26996"/>
            <a:ext cx="4041775"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9375"/>
            <a:ext cx="3008313" cy="9761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9376"/>
            <a:ext cx="5111750" cy="49168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205552"/>
            <a:ext cx="3008313" cy="3940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32727"/>
            <a:ext cx="5486400" cy="476086"/>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4760"/>
            <a:ext cx="5486400" cy="3456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508813"/>
            <a:ext cx="5486400" cy="6761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0709"/>
            <a:ext cx="8229600" cy="96017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44243"/>
            <a:ext cx="8229600" cy="380201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339629"/>
            <a:ext cx="2133600" cy="306722"/>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02.09.2017</a:t>
            </a:fld>
            <a:endParaRPr lang="ru-RU" dirty="0"/>
          </a:p>
        </p:txBody>
      </p:sp>
      <p:sp>
        <p:nvSpPr>
          <p:cNvPr id="5" name="Нижний колонтитул 4"/>
          <p:cNvSpPr>
            <a:spLocks noGrp="1"/>
          </p:cNvSpPr>
          <p:nvPr>
            <p:ph type="ftr" sz="quarter" idx="3"/>
          </p:nvPr>
        </p:nvSpPr>
        <p:spPr>
          <a:xfrm>
            <a:off x="3124200" y="5339629"/>
            <a:ext cx="2895600" cy="30672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5339629"/>
            <a:ext cx="2133600" cy="306722"/>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0"/>
            <a:ext cx="4572000" cy="5761038"/>
          </a:xfrm>
        </p:spPr>
        <p:txBody>
          <a:bodyPr>
            <a:normAutofit/>
          </a:bodyPr>
          <a:lstStyle/>
          <a:p>
            <a:pPr algn="ctr">
              <a:buNone/>
            </a:pPr>
            <a:endParaRPr lang="tt-RU" sz="2800" i="1" smtClean="0">
              <a:latin typeface="Minion Pro" pitchFamily="18" charset="0"/>
              <a:cs typeface="Aharoni" pitchFamily="2" charset="-79"/>
            </a:endParaRPr>
          </a:p>
          <a:p>
            <a:pPr algn="ctr">
              <a:buNone/>
            </a:pPr>
            <a:r>
              <a:rPr lang="tt-RU" sz="2800" smtClean="0">
                <a:latin typeface="Minion Pro" pitchFamily="18" charset="0"/>
                <a:cs typeface="Aharoni" pitchFamily="2" charset="-79"/>
              </a:rPr>
              <a:t>Айдар Хәлим</a:t>
            </a:r>
            <a:endParaRPr lang="tt-RU" sz="2800" smtClean="0">
              <a:latin typeface="Minion Pro" pitchFamily="18" charset="0"/>
              <a:cs typeface="Aharoni" pitchFamily="2" charset="-79"/>
            </a:endParaRPr>
          </a:p>
          <a:p>
            <a:pPr algn="ctr">
              <a:buNone/>
            </a:pPr>
            <a:r>
              <a:rPr lang="tt-RU" sz="2800" smtClean="0">
                <a:cs typeface="Aharoni" pitchFamily="2" charset="-79"/>
              </a:rPr>
              <a:t>(</a:t>
            </a:r>
            <a:r>
              <a:rPr lang="tt-RU" sz="2800" smtClean="0">
                <a:cs typeface="Aharoni" pitchFamily="2" charset="-79"/>
              </a:rPr>
              <a:t>1942 – )</a:t>
            </a:r>
            <a:endParaRPr lang="tt-RU" sz="2800" smtClean="0">
              <a:cs typeface="Aharoni" pitchFamily="2" charset="-79"/>
            </a:endParaRPr>
          </a:p>
          <a:p>
            <a:pPr algn="ctr">
              <a:buNone/>
            </a:pPr>
            <a:r>
              <a:rPr lang="ru-RU" sz="2800" i="1" dirty="0" smtClean="0">
                <a:effectLst>
                  <a:outerShdw blurRad="38100" dist="38100" dir="2700000" algn="tl">
                    <a:srgbClr val="000000">
                      <a:alpha val="43137"/>
                    </a:srgbClr>
                  </a:outerShdw>
                </a:effectLst>
                <a:latin typeface="Minion Pro" pitchFamily="18" charset="0"/>
                <a:cs typeface="Aharoni" pitchFamily="2" charset="-79"/>
              </a:rPr>
              <a:t>«</a:t>
            </a:r>
            <a:r>
              <a:rPr lang="ru-RU" sz="2800" i="1" dirty="0" smtClean="0">
                <a:latin typeface="Minion Pro" pitchFamily="18" charset="0"/>
                <a:cs typeface="Aharoni" pitchFamily="2" charset="-79"/>
              </a:rPr>
              <a:t> </a:t>
            </a:r>
            <a:r>
              <a:rPr lang="tt-RU" sz="2800" i="1" smtClean="0">
                <a:latin typeface="Minion Pro" pitchFamily="18" charset="0"/>
                <a:cs typeface="Aharoni" pitchFamily="2" charset="-79"/>
              </a:rPr>
              <a:t>Сатмас егет илен алтын көмешләргә,</a:t>
            </a:r>
          </a:p>
          <a:p>
            <a:pPr algn="ctr">
              <a:buNone/>
            </a:pPr>
            <a:r>
              <a:rPr lang="tt-RU" sz="2800" i="1" smtClean="0">
                <a:latin typeface="Minion Pro" pitchFamily="18" charset="0"/>
                <a:cs typeface="Aharoni" pitchFamily="2" charset="-79"/>
              </a:rPr>
              <a:t>Әгәр югалтмаса вөҗданын.</a:t>
            </a:r>
          </a:p>
          <a:p>
            <a:pPr algn="ctr">
              <a:buNone/>
            </a:pPr>
            <a:r>
              <a:rPr lang="tt-RU" sz="2800" i="1" smtClean="0">
                <a:latin typeface="Minion Pro" pitchFamily="18" charset="0"/>
                <a:cs typeface="Aharoni" pitchFamily="2" charset="-79"/>
              </a:rPr>
              <a:t>Алтынны ул чүпкә санар,</a:t>
            </a:r>
          </a:p>
          <a:p>
            <a:pPr algn="ctr">
              <a:buNone/>
            </a:pPr>
            <a:r>
              <a:rPr lang="tt-RU" sz="2800" i="1" smtClean="0">
                <a:latin typeface="Minion Pro" pitchFamily="18" charset="0"/>
                <a:cs typeface="Aharoni" pitchFamily="2" charset="-79"/>
              </a:rPr>
              <a:t>Иң кыйммәтле күрер Ватанын </a:t>
            </a:r>
            <a:r>
              <a:rPr lang="ru-RU" sz="2800" i="1" dirty="0" smtClean="0">
                <a:effectLst>
                  <a:outerShdw blurRad="38100" dist="38100" dir="2700000" algn="tl">
                    <a:srgbClr val="000000">
                      <a:alpha val="43137"/>
                    </a:srgbClr>
                  </a:outerShdw>
                </a:effectLst>
                <a:latin typeface="Minion Pro" pitchFamily="18" charset="0"/>
                <a:cs typeface="Aharoni" pitchFamily="2" charset="-79"/>
              </a:rPr>
              <a:t>»</a:t>
            </a:r>
            <a:endParaRPr lang="tt-RU" sz="2800" i="1" smtClean="0">
              <a:effectLst>
                <a:outerShdw blurRad="38100" dist="38100" dir="2700000" algn="tl">
                  <a:srgbClr val="000000">
                    <a:alpha val="43137"/>
                  </a:srgbClr>
                </a:outerShdw>
              </a:effectLst>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4464695"/>
          </a:xfrm>
        </p:spPr>
        <p:txBody>
          <a:bodyPr/>
          <a:lstStyle/>
          <a:p>
            <a:pPr>
              <a:buNone/>
            </a:pPr>
            <a:r>
              <a:rPr lang="ru-RU" dirty="0" smtClean="0"/>
              <a:t> </a:t>
            </a:r>
            <a:endParaRPr lang="ru-RU" dirty="0"/>
          </a:p>
        </p:txBody>
      </p:sp>
      <p:pic>
        <p:nvPicPr>
          <p:cNvPr id="2" name="Picture 2" descr="C:\Users\Техникум\Desktop\i.jpg"/>
          <p:cNvPicPr>
            <a:picLocks noChangeAspect="1" noChangeArrowheads="1"/>
          </p:cNvPicPr>
          <p:nvPr/>
        </p:nvPicPr>
        <p:blipFill>
          <a:blip r:embed="rId3"/>
          <a:srcRect/>
          <a:stretch>
            <a:fillRect/>
          </a:stretch>
        </p:blipFill>
        <p:spPr bwMode="auto">
          <a:xfrm>
            <a:off x="5572132" y="1237445"/>
            <a:ext cx="2643206" cy="40884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Айдар Хәлим 1942 елның 1 гыйнварында Башкортстан Республикасының Миякә районы Бәләкәй (Кече) Кәркәле авылында укытучы гаиләсендә туган. Әтисе Бөек Ватан сугышының соңгы айларында Словакия өчен барган сугышларда һәлак булганлыктан, әдип бала чактан ук ярым ятим хәлдә, ачлы-туклы тормышның бөтен авырлыкларын күреп һәм үз җилкәсендә татып үсә. </a:t>
            </a:r>
            <a:r>
              <a:rPr lang="tt-RU" i="1" smtClean="0">
                <a:latin typeface="Minion Pro" pitchFamily="18" charset="0"/>
                <a:cs typeface="Aharoni" pitchFamily="2" charset="-79"/>
              </a:rPr>
              <a:t>Бәләкәй </a:t>
            </a:r>
            <a:r>
              <a:rPr lang="tt-RU" i="1" smtClean="0">
                <a:latin typeface="Minion Pro" pitchFamily="18" charset="0"/>
                <a:cs typeface="Aharoni" pitchFamily="2" charset="-79"/>
              </a:rPr>
              <a:t>Кәркәленең</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башлангыч, күрше Олы Кәркәле авылында җидееллык һәм район үзәге Кыргыз-Миякәдә татар урта мәктәбен тәмамлаганнан соң, 1959–1960 елларда Башкортстанның Октябрьский шәһәрендә техник училищеда укый. Аннан бер ел чамасы калмык далаларында нефть </a:t>
            </a:r>
            <a:r>
              <a:rPr lang="ru-RU" i="1" smtClean="0">
                <a:latin typeface="Minion Pro" pitchFamily="18" charset="0"/>
              </a:rPr>
              <a:t>ятмаларын </a:t>
            </a:r>
            <a:r>
              <a:rPr lang="ru-RU" i="1" smtClean="0">
                <a:latin typeface="Minion Pro" pitchFamily="18" charset="0"/>
              </a:rPr>
              <a:t>эзләү</a:t>
            </a:r>
            <a:endParaRPr lang="ru-RU" i="1" dirty="0">
              <a:latin typeface="Minion Pro"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pPr>
              <a:buNone/>
            </a:pPr>
            <a:r>
              <a:rPr lang="tt-RU" i="1" smtClean="0">
                <a:latin typeface="Minion Pro" pitchFamily="18" charset="0"/>
                <a:cs typeface="Aharoni" pitchFamily="2" charset="-79"/>
              </a:rPr>
              <a:t> </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экспедицияләрендә бораулаучы ярдәмчесе булып эшләп йөри. 1961–1964елларда – Совет Армиясендә, полк мәктәбен тәмамлап, кече сержант званиесендә урта авырлыктагы танк йөртүче булып хезмәт итә.</a:t>
            </a:r>
          </a:p>
          <a:p>
            <a:r>
              <a:rPr lang="ru-RU" i="1" smtClean="0">
                <a:latin typeface="Minion Pro" pitchFamily="18" charset="0"/>
              </a:rPr>
              <a:t>1968 </a:t>
            </a:r>
            <a:r>
              <a:rPr lang="ru-RU" i="1" smtClean="0">
                <a:latin typeface="Minion Pro" pitchFamily="18" charset="0"/>
              </a:rPr>
              <a:t>елда Казан университетының журналистика бүлеген тәмамлагач, А</a:t>
            </a:r>
            <a:r>
              <a:rPr lang="ru-RU" i="1" smtClean="0">
                <a:latin typeface="Minion Pro" pitchFamily="18" charset="0"/>
              </a:rPr>
              <a:t>. </a:t>
            </a:r>
            <a:endParaRPr lang="ru-RU" i="1" dirty="0">
              <a:latin typeface="Minion Pro" pitchFamily="18" charset="0"/>
            </a:endParaRPr>
          </a:p>
        </p:txBody>
      </p:sp>
      <p:pic>
        <p:nvPicPr>
          <p:cNvPr id="2050" name="Picture 2" descr="C:\Users\Техникум\Desktop\1-36.jpg"/>
          <p:cNvPicPr>
            <a:picLocks noChangeAspect="1" noChangeArrowheads="1"/>
          </p:cNvPicPr>
          <p:nvPr/>
        </p:nvPicPr>
        <p:blipFill>
          <a:blip r:embed="rId3"/>
          <a:srcRect/>
          <a:stretch>
            <a:fillRect/>
          </a:stretch>
        </p:blipFill>
        <p:spPr bwMode="auto">
          <a:xfrm>
            <a:off x="357158" y="1594635"/>
            <a:ext cx="3857652" cy="29289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Хәлим Татарстанның Түбән Кама шәһәрендә нефть химиясе комбинаты төзелешенең техник хәбәрдарлык бюросында мөһәндис, шәһәр радиотапшырулар редакциясе җитәкчесе булып эшли. Түбән Камада яшьләрнең хакимият җитәкчелегенә буйсынмаган беренче «нәформаль» (формаль булмаган) иҗади-сәяси оешмасын – «Кама таңнары» исемле берләшмәне җанландырып </a:t>
            </a:r>
            <a:r>
              <a:rPr lang="tt-RU" i="1" smtClean="0">
                <a:latin typeface="Minion Pro" pitchFamily="18" charset="0"/>
                <a:cs typeface="Aharoni" pitchFamily="2" charset="-79"/>
              </a:rPr>
              <a:t>җибәрә </a:t>
            </a:r>
            <a:r>
              <a:rPr lang="tt-RU" i="1" smtClean="0">
                <a:latin typeface="Minion Pro" pitchFamily="18" charset="0"/>
                <a:cs typeface="Aharoni" pitchFamily="2" charset="-79"/>
              </a:rPr>
              <a:t>һәм</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tt-RU" i="1" smtClean="0">
                <a:latin typeface="Minion Pro" pitchFamily="18" charset="0"/>
              </a:rPr>
              <a:t> </a:t>
            </a:r>
            <a:endParaRPr lang="ru-RU" i="1" dirty="0">
              <a:latin typeface="Minion Pro" pitchFamily="18" charset="0"/>
            </a:endParaRPr>
          </a:p>
        </p:txBody>
      </p:sp>
      <p:pic>
        <p:nvPicPr>
          <p:cNvPr id="2" name="Picture 2" descr="C:\Users\Техникум\Desktop\image15682795.jpg"/>
          <p:cNvPicPr>
            <a:picLocks noChangeAspect="1" noChangeArrowheads="1"/>
          </p:cNvPicPr>
          <p:nvPr/>
        </p:nvPicPr>
        <p:blipFill>
          <a:blip r:embed="rId3"/>
          <a:srcRect/>
          <a:stretch>
            <a:fillRect/>
          </a:stretch>
        </p:blipFill>
        <p:spPr bwMode="auto">
          <a:xfrm>
            <a:off x="5000628" y="2380453"/>
            <a:ext cx="3929090" cy="249259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pPr>
              <a:buNone/>
            </a:pPr>
            <a:r>
              <a:rPr lang="tt-RU" i="1" smtClean="0">
                <a:latin typeface="Minion Pro" pitchFamily="18" charset="0"/>
                <a:cs typeface="Aharoni" pitchFamily="2" charset="-79"/>
              </a:rPr>
              <a:t> </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шундагы эшчәнлеге өчен эзәрлекләүләргә дучар ителеп, 1971 елны туган җире Башкортстанга кайтып китәргә мәҗбүр була.</a:t>
            </a:r>
          </a:p>
          <a:p>
            <a:r>
              <a:rPr lang="ru-RU" i="1" smtClean="0">
                <a:latin typeface="Minion Pro" pitchFamily="18" charset="0"/>
              </a:rPr>
              <a:t>1971–1975 елларда А. Хәлим Уфада «Совет Башкортстаны» газетасы редакциясенең мәгълүмат, мәдәният һәм сәнәгать</a:t>
            </a:r>
            <a:endParaRPr lang="ru-RU" i="1" dirty="0">
              <a:latin typeface="Minion Pro" pitchFamily="18" charset="0"/>
            </a:endParaRPr>
          </a:p>
        </p:txBody>
      </p:sp>
      <p:pic>
        <p:nvPicPr>
          <p:cNvPr id="4098" name="Picture 2" descr="C:\Users\Техникум\Desktop\А.Халим1.jpg"/>
          <p:cNvPicPr>
            <a:picLocks noChangeAspect="1" noChangeArrowheads="1"/>
          </p:cNvPicPr>
          <p:nvPr/>
        </p:nvPicPr>
        <p:blipFill>
          <a:blip r:embed="rId3"/>
          <a:srcRect/>
          <a:stretch>
            <a:fillRect/>
          </a:stretch>
        </p:blipFill>
        <p:spPr bwMode="auto">
          <a:xfrm>
            <a:off x="285720" y="1523197"/>
            <a:ext cx="3905277" cy="29110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бүлекләрендә әдәби хезмәткәр-журналист булып эшли һәм газетаның иң актив публицист авторларыннан берсе булып таныла. Аннары ул алты ел дәвамында Себер-Урал магистраль нефтьүткәргечләре идарәсендә өлкән мөһәндис вазифасында Түбән Варта – Курган – Әлмәт һәм Түбән Варта – Курган – Самар нефтьүткәргечләре салуда катнаша. 1981 елда аны Уфадагы</a:t>
            </a:r>
            <a:r>
              <a:rPr lang="tt-RU" i="1" smtClean="0">
                <a:latin typeface="Minion Pro" pitchFamily="18" charset="0"/>
                <a:cs typeface="Aharoni" pitchFamily="2" charset="-79"/>
              </a:rPr>
              <a:t> </a:t>
            </a:r>
            <a:r>
              <a:rPr lang="tt-RU" i="1" smtClean="0">
                <a:latin typeface="Minion Pro" pitchFamily="18" charset="0"/>
                <a:cs typeface="Aharoni" pitchFamily="2" charset="-79"/>
              </a:rPr>
              <a:t>Мәҗит</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ru-RU" i="1" smtClean="0">
                <a:latin typeface="Minion Pro" pitchFamily="18" charset="0"/>
              </a:rPr>
              <a:t>Гафуриисемендәге Башкорт академия драма театрына әдәби бүлек мөдире итеп чакыралар. Анда елдан артык эшләгәннән соң, 1983–1985 елларда Мәскәүдә СССР Язучылар берлеге каршындагы Югары әдәби курсларда драматургия буенча югары белем ала. 1985–1991 елларда Айдар Хәлим </a:t>
            </a:r>
            <a:r>
              <a:rPr lang="ru-RU" i="1" smtClean="0">
                <a:latin typeface="Minion Pro" pitchFamily="18" charset="0"/>
              </a:rPr>
              <a:t>– </a:t>
            </a:r>
            <a:endParaRPr lang="ru-RU" i="1" dirty="0">
              <a:latin typeface="Minion Pro"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pPr>
              <a:buNone/>
            </a:pPr>
            <a:r>
              <a:rPr lang="tt-RU" i="1" smtClean="0">
                <a:latin typeface="Minion Pro" pitchFamily="18" charset="0"/>
                <a:cs typeface="Aharoni" pitchFamily="2" charset="-79"/>
              </a:rPr>
              <a:t> </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r>
              <a:rPr lang="ru-RU" i="1" smtClean="0">
                <a:latin typeface="Minion Pro" pitchFamily="18" charset="0"/>
              </a:rPr>
              <a:t>язучы-профессионал, ә 1991 елдан 1996 елга кадәр Татарстанның Чаллы шәһәрендә үзе оештырышкан татарча-русча яңа матбугаи басма – «Аргамак» дигән әдәби-сәяси журналның баш мөхәррире булып эшли.</a:t>
            </a:r>
          </a:p>
          <a:p>
            <a:r>
              <a:rPr lang="ru-RU" i="1" smtClean="0">
                <a:latin typeface="Minion Pro" pitchFamily="18" charset="0"/>
              </a:rPr>
              <a:t>Айдар </a:t>
            </a:r>
            <a:r>
              <a:rPr lang="ru-RU" i="1" smtClean="0">
                <a:latin typeface="Minion Pro" pitchFamily="18" charset="0"/>
              </a:rPr>
              <a:t>Хәлим татар шигърияте, татар прозасы, татар </a:t>
            </a:r>
            <a:r>
              <a:rPr lang="ru-RU" i="1" smtClean="0">
                <a:latin typeface="Minion Pro" pitchFamily="18" charset="0"/>
              </a:rPr>
              <a:t>публицистикасы </a:t>
            </a:r>
            <a:r>
              <a:rPr lang="ru-RU" i="1" smtClean="0">
                <a:latin typeface="Minion Pro" pitchFamily="18" charset="0"/>
              </a:rPr>
              <a:t>һәм</a:t>
            </a:r>
            <a:endParaRPr lang="ru-RU" i="1" dirty="0">
              <a:latin typeface="Minion Pro" pitchFamily="18" charset="0"/>
            </a:endParaRPr>
          </a:p>
        </p:txBody>
      </p:sp>
      <p:pic>
        <p:nvPicPr>
          <p:cNvPr id="5122" name="Picture 2" descr="C:\Users\Техникум\Desktop\xalim-19.jpg"/>
          <p:cNvPicPr>
            <a:picLocks noChangeAspect="1" noChangeArrowheads="1"/>
          </p:cNvPicPr>
          <p:nvPr/>
        </p:nvPicPr>
        <p:blipFill>
          <a:blip r:embed="rId3"/>
          <a:srcRect/>
          <a:stretch>
            <a:fillRect/>
          </a:stretch>
        </p:blipFill>
        <p:spPr bwMode="auto">
          <a:xfrm>
            <a:off x="642910" y="1808949"/>
            <a:ext cx="3290635" cy="26432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pPr>
              <a:buNone/>
            </a:pPr>
            <a:r>
              <a:rPr lang="tt-RU" i="1" smtClean="0">
                <a:latin typeface="Minion Pro" pitchFamily="18" charset="0"/>
                <a:cs typeface="Aharoni" pitchFamily="2" charset="-79"/>
              </a:rPr>
              <a:t>татар әдәби-эссеистик тәнкыйте өлкәләрендә зур активлык белән эшли. Шагыйрь буларак, аның беренче китабы татар телендә 1969 елны Казанда «Беренче карлыгачлар» сериясендә басылып чыга. Шигърияттә Айдар Хәлим милли рухлы, ватандарлык хисләре белән сугарылган лирик, лирик-публицистик шигырь цикллары һәм эпик жанрда иҗат ителгән поэмалары, балладалары («Беренчеләр</a:t>
            </a:r>
            <a:r>
              <a:rPr lang="tt-RU" i="1" smtClean="0">
                <a:latin typeface="Minion Pro" pitchFamily="18" charset="0"/>
                <a:cs typeface="Aharoni" pitchFamily="2" charset="-79"/>
              </a:rPr>
              <a:t>», </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tt-RU" i="1" smtClean="0">
                <a:latin typeface="Minion Pro" pitchFamily="18" charset="0"/>
              </a:rPr>
              <a:t> </a:t>
            </a:r>
            <a:endParaRPr lang="ru-RU" i="1" dirty="0">
              <a:latin typeface="Minion Pro" pitchFamily="18" charset="0"/>
            </a:endParaRPr>
          </a:p>
        </p:txBody>
      </p:sp>
      <p:pic>
        <p:nvPicPr>
          <p:cNvPr id="6146" name="Picture 2" descr="C:\Users\Техникум\Desktop\a-xalim.jpg"/>
          <p:cNvPicPr>
            <a:picLocks noChangeAspect="1" noChangeArrowheads="1"/>
          </p:cNvPicPr>
          <p:nvPr/>
        </p:nvPicPr>
        <p:blipFill>
          <a:blip r:embed="rId3"/>
          <a:srcRect/>
          <a:stretch>
            <a:fillRect/>
          </a:stretch>
        </p:blipFill>
        <p:spPr bwMode="auto">
          <a:xfrm>
            <a:off x="5357818" y="1666073"/>
            <a:ext cx="3000396" cy="36961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омашний\Desktop\wallhaven-32025.jpg"/>
          <p:cNvPicPr>
            <a:picLocks noChangeAspect="1" noChangeArrowheads="1"/>
          </p:cNvPicPr>
          <p:nvPr/>
        </p:nvPicPr>
        <p:blipFill>
          <a:blip r:embed="rId2" cstate="print"/>
          <a:srcRect/>
          <a:stretch>
            <a:fillRect/>
          </a:stretch>
        </p:blipFill>
        <p:spPr bwMode="auto">
          <a:xfrm>
            <a:off x="0" y="-1"/>
            <a:ext cx="9144000" cy="5761039"/>
          </a:xfrm>
          <a:prstGeom prst="rect">
            <a:avLst/>
          </a:prstGeom>
          <a:noFill/>
        </p:spPr>
      </p:pic>
      <p:sp>
        <p:nvSpPr>
          <p:cNvPr id="4" name="Содержимое 3"/>
          <p:cNvSpPr>
            <a:spLocks noGrp="1"/>
          </p:cNvSpPr>
          <p:nvPr>
            <p:ph sz="half" idx="2"/>
          </p:nvPr>
        </p:nvSpPr>
        <p:spPr>
          <a:xfrm>
            <a:off x="0" y="-1"/>
            <a:ext cx="4572000" cy="11167328"/>
          </a:xfrm>
        </p:spPr>
        <p:txBody>
          <a:bodyPr numCol="1" anchor="t">
            <a:normAutofit/>
          </a:bodyPr>
          <a:lstStyle/>
          <a:p>
            <a:r>
              <a:rPr lang="tt-RU" i="1" smtClean="0">
                <a:latin typeface="Minion Pro" pitchFamily="18" charset="0"/>
                <a:cs typeface="Aharoni" pitchFamily="2" charset="-79"/>
              </a:rPr>
              <a:t>«Ул елда», «Өмә», «Печән чапканда», «Набат белән Нәфисә турында хикәят», «Яралы бөртек», «Эксперимент-86» һ. б.) белән билгеле. Шагыйрьнең төп поэтик әсәрләре татар телендә 1990, 2001 һәм 2003елларда чыккан җыентыкларында («Йөрәк ташы», «Милли шигырьләр», «Тилергән сиреньнәр» һ.б.) урын алган.</a:t>
            </a:r>
            <a:endParaRPr lang="tt-RU" i="1" smtClean="0">
              <a:latin typeface="Minion Pro" pitchFamily="18" charset="0"/>
              <a:cs typeface="Aharoni" pitchFamily="2" charset="-79"/>
            </a:endParaRPr>
          </a:p>
        </p:txBody>
      </p:sp>
      <p:sp>
        <p:nvSpPr>
          <p:cNvPr id="6" name="Содержимое 5"/>
          <p:cNvSpPr>
            <a:spLocks noGrp="1"/>
          </p:cNvSpPr>
          <p:nvPr>
            <p:ph sz="quarter" idx="4"/>
          </p:nvPr>
        </p:nvSpPr>
        <p:spPr>
          <a:xfrm>
            <a:off x="4644008" y="1296342"/>
            <a:ext cx="4499992" cy="10656803"/>
          </a:xfrm>
        </p:spPr>
        <p:txBody>
          <a:bodyPr>
            <a:noAutofit/>
          </a:bodyPr>
          <a:lstStyle/>
          <a:p>
            <a:pPr>
              <a:buNone/>
            </a:pPr>
            <a:r>
              <a:rPr lang="tt-RU" i="1" smtClean="0">
                <a:latin typeface="Minion Pro" pitchFamily="18" charset="0"/>
              </a:rPr>
              <a:t> </a:t>
            </a:r>
            <a:endParaRPr lang="ru-RU" i="1" dirty="0">
              <a:latin typeface="Minion Pro" pitchFamily="18" charset="0"/>
            </a:endParaRPr>
          </a:p>
        </p:txBody>
      </p:sp>
      <p:pic>
        <p:nvPicPr>
          <p:cNvPr id="7170" name="Picture 2" descr="C:\Users\Техникум\Desktop\a-xalim.jpg"/>
          <p:cNvPicPr>
            <a:picLocks noChangeAspect="1" noChangeArrowheads="1"/>
          </p:cNvPicPr>
          <p:nvPr/>
        </p:nvPicPr>
        <p:blipFill>
          <a:blip r:embed="rId3"/>
          <a:srcRect/>
          <a:stretch>
            <a:fillRect/>
          </a:stretch>
        </p:blipFill>
        <p:spPr bwMode="auto">
          <a:xfrm>
            <a:off x="5214942" y="1451759"/>
            <a:ext cx="3214710" cy="396015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171</Words>
  <Application>Microsoft Office PowerPoint</Application>
  <PresentationFormat>Произвольный</PresentationFormat>
  <Paragraphs>27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домашний</dc:creator>
  <cp:lastModifiedBy>Техникум</cp:lastModifiedBy>
  <cp:revision>37</cp:revision>
  <dcterms:created xsi:type="dcterms:W3CDTF">2017-03-23T16:53:07Z</dcterms:created>
  <dcterms:modified xsi:type="dcterms:W3CDTF">2017-09-02T16:34:20Z</dcterms:modified>
</cp:coreProperties>
</file>